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7" r:id="rId4"/>
    <p:sldId id="267" r:id="rId5"/>
    <p:sldId id="268" r:id="rId6"/>
    <p:sldId id="258" r:id="rId7"/>
    <p:sldId id="259" r:id="rId8"/>
    <p:sldId id="266" r:id="rId9"/>
    <p:sldId id="260" r:id="rId10"/>
    <p:sldId id="261" r:id="rId11"/>
    <p:sldId id="265" r:id="rId12"/>
    <p:sldId id="262" r:id="rId13"/>
    <p:sldId id="263" r:id="rId14"/>
    <p:sldId id="264" r:id="rId15"/>
    <p:sldId id="270" r:id="rId16"/>
    <p:sldId id="271" r:id="rId17"/>
    <p:sldId id="272" r:id="rId18"/>
    <p:sldId id="269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3" autoAdjust="0"/>
    <p:restoredTop sz="94660"/>
  </p:normalViewPr>
  <p:slideViewPr>
    <p:cSldViewPr>
      <p:cViewPr varScale="1">
        <p:scale>
          <a:sx n="69" d="100"/>
          <a:sy n="69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1744566108923893"/>
          <c:y val="5.9128712213854497E-2"/>
          <c:w val="0.52574434055118124"/>
          <c:h val="0.66726279735061222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Before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Caleb</c:v>
                </c:pt>
                <c:pt idx="1">
                  <c:v>Ian</c:v>
                </c:pt>
                <c:pt idx="2">
                  <c:v>Cameron</c:v>
                </c:pt>
                <c:pt idx="3">
                  <c:v>Cody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18.12</c:v>
                </c:pt>
                <c:pt idx="1">
                  <c:v>18.72</c:v>
                </c:pt>
                <c:pt idx="2">
                  <c:v>16.97</c:v>
                </c:pt>
                <c:pt idx="3">
                  <c:v>17.91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Gatorade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Caleb</c:v>
                </c:pt>
                <c:pt idx="1">
                  <c:v>Ian</c:v>
                </c:pt>
                <c:pt idx="2">
                  <c:v>Cameron</c:v>
                </c:pt>
                <c:pt idx="3">
                  <c:v>Cody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18.279999999999998</c:v>
                </c:pt>
                <c:pt idx="1">
                  <c:v>18.38</c:v>
                </c:pt>
                <c:pt idx="2">
                  <c:v>18</c:v>
                </c:pt>
                <c:pt idx="3">
                  <c:v>16.93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Water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Caleb</c:v>
                </c:pt>
                <c:pt idx="1">
                  <c:v>Ian</c:v>
                </c:pt>
                <c:pt idx="2">
                  <c:v>Cameron</c:v>
                </c:pt>
                <c:pt idx="3">
                  <c:v>Cody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20.51</c:v>
                </c:pt>
                <c:pt idx="1">
                  <c:v>20.149999999999999</c:v>
                </c:pt>
                <c:pt idx="2">
                  <c:v>20.459999999999997</c:v>
                </c:pt>
                <c:pt idx="3">
                  <c:v>19.350000000000001</c:v>
                </c:pt>
              </c:numCache>
            </c:numRef>
          </c:val>
        </c:ser>
        <c:marker val="1"/>
        <c:axId val="69284224"/>
        <c:axId val="69285760"/>
      </c:lineChart>
      <c:catAx>
        <c:axId val="69284224"/>
        <c:scaling>
          <c:orientation val="minMax"/>
        </c:scaling>
        <c:axPos val="b"/>
        <c:tickLblPos val="nextTo"/>
        <c:crossAx val="69285760"/>
        <c:crosses val="autoZero"/>
        <c:auto val="1"/>
        <c:lblAlgn val="ctr"/>
        <c:lblOffset val="100"/>
      </c:catAx>
      <c:valAx>
        <c:axId val="69285760"/>
        <c:scaling>
          <c:orientation val="minMax"/>
        </c:scaling>
        <c:axPos val="l"/>
        <c:majorGridlines>
          <c:spPr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General" sourceLinked="1"/>
        <c:tickLblPos val="nextTo"/>
        <c:crossAx val="69284224"/>
        <c:crosses val="autoZero"/>
        <c:crossBetween val="between"/>
      </c:valAx>
      <c:spPr>
        <a:scene3d>
          <a:camera prst="orthographicFront"/>
          <a:lightRig rig="threePt" dir="t"/>
        </a:scene3d>
        <a:sp3d>
          <a:bevelB w="165100" prst="coolSlant"/>
        </a:sp3d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Before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Destiny</c:v>
                </c:pt>
                <c:pt idx="1">
                  <c:v>Andi</c:v>
                </c:pt>
                <c:pt idx="2">
                  <c:v>Sarah</c:v>
                </c:pt>
                <c:pt idx="3">
                  <c:v>Chelsey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19.41</c:v>
                </c:pt>
                <c:pt idx="1">
                  <c:v>15.78</c:v>
                </c:pt>
                <c:pt idx="2">
                  <c:v>21.16</c:v>
                </c:pt>
                <c:pt idx="3">
                  <c:v>21.35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Gatorade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Destiny</c:v>
                </c:pt>
                <c:pt idx="1">
                  <c:v>Andi</c:v>
                </c:pt>
                <c:pt idx="2">
                  <c:v>Sarah</c:v>
                </c:pt>
                <c:pt idx="3">
                  <c:v>Chelsey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18.559999999999999</c:v>
                </c:pt>
                <c:pt idx="1">
                  <c:v>16.279999999999998</c:v>
                </c:pt>
                <c:pt idx="2">
                  <c:v>20.12</c:v>
                </c:pt>
                <c:pt idx="3">
                  <c:v>22.35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Water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Destiny</c:v>
                </c:pt>
                <c:pt idx="1">
                  <c:v>Andi</c:v>
                </c:pt>
                <c:pt idx="2">
                  <c:v>Sarah</c:v>
                </c:pt>
                <c:pt idx="3">
                  <c:v>Chelsey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20.439999999999998</c:v>
                </c:pt>
                <c:pt idx="1">
                  <c:v>18.36</c:v>
                </c:pt>
                <c:pt idx="2">
                  <c:v>22.41</c:v>
                </c:pt>
                <c:pt idx="3">
                  <c:v>21.97</c:v>
                </c:pt>
              </c:numCache>
            </c:numRef>
          </c:val>
        </c:ser>
        <c:marker val="1"/>
        <c:axId val="69451136"/>
        <c:axId val="69457024"/>
      </c:lineChart>
      <c:catAx>
        <c:axId val="69451136"/>
        <c:scaling>
          <c:orientation val="minMax"/>
        </c:scaling>
        <c:axPos val="b"/>
        <c:tickLblPos val="nextTo"/>
        <c:crossAx val="69457024"/>
        <c:crosses val="autoZero"/>
        <c:auto val="1"/>
        <c:lblAlgn val="ctr"/>
        <c:lblOffset val="100"/>
      </c:catAx>
      <c:valAx>
        <c:axId val="69457024"/>
        <c:scaling>
          <c:orientation val="minMax"/>
        </c:scaling>
        <c:axPos val="l"/>
        <c:majorGridlines/>
        <c:numFmt formatCode="General" sourceLinked="1"/>
        <c:tickLblPos val="nextTo"/>
        <c:crossAx val="694511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B66C54C-AC6C-47E7-9F6E-140A6A99B93D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130CDD2-C3F3-47A4-9541-2DD80E670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Kasady\My%20Documents\My%20Music\Unknown%20Artist\Unknown%20Album%20(2-23-2011%205-27-49%20PM)\17%20Track%2017.wm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Drink Up!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Kasady Smith</a:t>
            </a:r>
            <a:endParaRPr lang="en-US" dirty="0"/>
          </a:p>
        </p:txBody>
      </p:sp>
      <p:pic>
        <p:nvPicPr>
          <p:cNvPr id="5" name="17 Track 17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162800" y="114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/>
            <a:r>
              <a:rPr lang="en-US" sz="3200" dirty="0" smtClean="0"/>
              <a:t>Have them drink ½ cup of the drink.</a:t>
            </a:r>
          </a:p>
          <a:p>
            <a:pPr lvl="0"/>
            <a:r>
              <a:rPr lang="en-US" sz="3200" dirty="0" smtClean="0"/>
              <a:t>EVERYONE NEEDS TO DRINK ALL THE DRINKS!!</a:t>
            </a:r>
          </a:p>
          <a:p>
            <a:pPr lvl="0"/>
            <a:r>
              <a:rPr lang="en-US" sz="3200" dirty="0" smtClean="0"/>
              <a:t>Wait at least 15 minutes before you time them again (have them run the same distance like their “before” time).</a:t>
            </a:r>
          </a:p>
          <a:p>
            <a:pPr lvl="0">
              <a:buNone/>
            </a:pPr>
            <a:endParaRPr lang="en-US" sz="3200" dirty="0" smtClean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Repeat all the steps until all your runners have drank &amp; ran for each drink.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Results…Boys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4800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410200" y="1752600"/>
          <a:ext cx="3505200" cy="3962400"/>
        </p:xfrm>
        <a:graphic>
          <a:graphicData uri="http://schemas.openxmlformats.org/drawingml/2006/table">
            <a:tbl>
              <a:tblPr/>
              <a:tblGrid>
                <a:gridCol w="876300"/>
                <a:gridCol w="876300"/>
                <a:gridCol w="876300"/>
                <a:gridCol w="876300"/>
              </a:tblGrid>
              <a:tr h="807720"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latin typeface="Corbel"/>
                        </a:rPr>
                        <a:t>Before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latin typeface="Corbel"/>
                        </a:rPr>
                        <a:t>Gatorade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latin typeface="Corbel"/>
                        </a:rPr>
                        <a:t>Water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7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Caleb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18.12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18.28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20.51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7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18.72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18.38 sec</a:t>
                      </a:r>
                      <a:r>
                        <a:rPr lang="en-US" sz="16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20.15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7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Cody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17.91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16.93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19.35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Cameron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16.97 sec.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18.00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20.46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Results…Girls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4495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105400" y="1752600"/>
          <a:ext cx="3657600" cy="457200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  <a:gridCol w="914400"/>
              </a:tblGrid>
              <a:tr h="914400"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latin typeface="Corbel"/>
                        </a:rPr>
                        <a:t>Before</a:t>
                      </a:r>
                      <a:endParaRPr lang="en-US" sz="1000" b="1" i="0" u="sng" strike="noStrike" dirty="0"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latin typeface="Corbel"/>
                        </a:rPr>
                        <a:t>Water</a:t>
                      </a:r>
                      <a:endParaRPr lang="en-US" sz="1000" b="1" i="0" u="sng" strike="noStrike" dirty="0"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latin typeface="Corbel"/>
                        </a:rPr>
                        <a:t>Gatorade</a:t>
                      </a:r>
                      <a:endParaRPr lang="en-US" sz="1000" b="1" i="0" u="sng" strike="noStrike" dirty="0"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Destiny</a:t>
                      </a:r>
                      <a:endParaRPr lang="en-US" sz="1000" b="1" i="0" u="sng" strike="noStrike" dirty="0">
                        <a:solidFill>
                          <a:srgbClr val="FF00FF"/>
                        </a:solidFill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19.41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20.44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18.56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Andi</a:t>
                      </a:r>
                      <a:endParaRPr lang="en-US" sz="1000" b="1" i="0" u="sng" strike="noStrike" dirty="0">
                        <a:solidFill>
                          <a:srgbClr val="FF00FF"/>
                        </a:solidFill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15.78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18.36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16.28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Sarah</a:t>
                      </a:r>
                      <a:endParaRPr lang="en-US" sz="1000" b="1" i="0" u="sng" strike="noStrike" dirty="0">
                        <a:solidFill>
                          <a:srgbClr val="FF00FF"/>
                        </a:solidFill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21.16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22.41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20.12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Chelsey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21.35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21.97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22.35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Chart bld="series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 was completely surprised that with nothing in their body their times were better by a second or greater.</a:t>
            </a:r>
          </a:p>
          <a:p>
            <a:r>
              <a:rPr lang="en-US" sz="3200" dirty="0" smtClean="0"/>
              <a:t>Their times with the Gatorade were all less than their times with water except for one person.</a:t>
            </a:r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Sharon, Lynn. "Energy Drinks Have Side Effects You Should Know About." </a:t>
            </a:r>
            <a:r>
              <a:rPr lang="en-US" i="1" dirty="0" smtClean="0"/>
              <a:t>The Effects Energy Drinks Can Have on Our Body</a:t>
            </a:r>
            <a:r>
              <a:rPr lang="en-US" dirty="0" smtClean="0"/>
              <a:t>. 24 Sept. 2007. Web. 12 Sept. 2010.      &lt;http://www.associatedcontent.com/article/385857/the_effects_energy_drinks_can_have.html?cat=5&gt;.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"OUS Professors Study Effects of Energy Drinks." </a:t>
            </a:r>
            <a:r>
              <a:rPr lang="en-US" i="1" dirty="0" smtClean="0"/>
              <a:t>Ironton Tribune</a:t>
            </a:r>
            <a:r>
              <a:rPr lang="en-US" dirty="0" smtClean="0"/>
              <a:t>. 13 Nov. 2010. Web. 14 Nov. 2010. &lt;http://www.irontontribune.com/2010/11/13/ous-professors-study-effects-of-energy-drinks/&gt;.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78358" indent="-514350"/>
            <a:r>
              <a:rPr lang="en-US" dirty="0" smtClean="0"/>
              <a:t>"Energy Drinks Generate Full Throttle, Monstrous Questions." </a:t>
            </a:r>
            <a:r>
              <a:rPr lang="en-US" i="1" dirty="0" smtClean="0"/>
              <a:t>AARP</a:t>
            </a:r>
            <a:r>
              <a:rPr lang="en-US" dirty="0" smtClean="0"/>
              <a:t>. 22 July 2010. Web. 14 Nov. 2010. 	&lt;http://www.aarp.org/food/wine-beverages/news-07-2010/energy_drinks_generate_full_throttle_monstrous_questions.html?CMP=KNC-360I-GOOGLE-FOD-WBV&amp;HBX_PK=energy_drinks&amp;utm_source=Google&amp;utm_medium=cpc&amp;utm_term=energy%2Bdrinks&amp;utm_campaign=G_Food&amp;360cid=SI_159284637_6180408541_1&gt;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875597">
            <a:off x="1389574" y="614158"/>
            <a:ext cx="24288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97929">
            <a:off x="6856163" y="2663128"/>
            <a:ext cx="1447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50290">
            <a:off x="4920249" y="424449"/>
            <a:ext cx="2671762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299608">
            <a:off x="630167" y="4020762"/>
            <a:ext cx="3080056" cy="2351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21528">
            <a:off x="3135615" y="2562117"/>
            <a:ext cx="2743200" cy="2004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82589">
            <a:off x="4016779" y="4459222"/>
            <a:ext cx="23622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21834">
            <a:off x="456580" y="2242344"/>
            <a:ext cx="1600200" cy="212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Thanks to all the people who helped me with my project!</a:t>
            </a:r>
            <a:endParaRPr lang="en-US" sz="32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3528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a sporting event, you may use Gatorade or water to keep you hydrated or to help you perform better.  Does it really work?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drinks you use during sporting events really help you perform better?  Does it make a difference between genders?</a:t>
            </a:r>
            <a:endParaRPr lang="en-US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Energy </a:t>
            </a:r>
            <a:r>
              <a:rPr lang="en-US" sz="3200" dirty="0" smtClean="0"/>
              <a:t>drinks like Monster or </a:t>
            </a:r>
            <a:r>
              <a:rPr lang="en-US" sz="3200" dirty="0" err="1" smtClean="0"/>
              <a:t>Rockstar</a:t>
            </a:r>
            <a:r>
              <a:rPr lang="en-US" sz="3200" dirty="0" smtClean="0"/>
              <a:t> </a:t>
            </a:r>
            <a:r>
              <a:rPr lang="en-US" sz="3200" dirty="0" smtClean="0"/>
              <a:t>can cause our heart rate and blood pressure to increase, and can cause us from losing sleep that we need.</a:t>
            </a:r>
          </a:p>
          <a:p>
            <a:pPr lvl="0"/>
            <a:r>
              <a:rPr lang="en-US" sz="3600" dirty="0" smtClean="0"/>
              <a:t>It also makes us dehydrated if we use it during exercise.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Info.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Caffeine masks the intoxicating effects that would normally trigger the body to pass out.</a:t>
            </a:r>
          </a:p>
          <a:p>
            <a:pPr lvl="0"/>
            <a:r>
              <a:rPr lang="en-US" sz="3600" dirty="0" smtClean="0"/>
              <a:t>When you depend on energy drinks, you miss out on essentials such as fiber and good quality protein.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 drinks like Gatorade and water would help keep you hydrated but wouldn’t actually affect the way you perform.  I also think drinks like </a:t>
            </a:r>
            <a:r>
              <a:rPr lang="en-US" dirty="0" err="1" smtClean="0"/>
              <a:t>Rockstar</a:t>
            </a:r>
            <a:r>
              <a:rPr lang="en-US" dirty="0" smtClean="0"/>
              <a:t> and Monster would give you a real boost of energy but then you would have a sugar low.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Stop Watch</a:t>
            </a:r>
          </a:p>
          <a:p>
            <a:r>
              <a:rPr lang="en-US" dirty="0" smtClean="0"/>
              <a:t>16 cups</a:t>
            </a:r>
          </a:p>
          <a:p>
            <a:r>
              <a:rPr lang="en-US" dirty="0" smtClean="0"/>
              <a:t>8 Subjects (4 boys, 4 girls)</a:t>
            </a:r>
          </a:p>
          <a:p>
            <a:r>
              <a:rPr lang="en-US" dirty="0" smtClean="0"/>
              <a:t>Measuring Cup</a:t>
            </a:r>
          </a:p>
          <a:p>
            <a:r>
              <a:rPr lang="en-US" dirty="0" smtClean="0"/>
              <a:t>A journal or graph to record data</a:t>
            </a:r>
          </a:p>
          <a:p>
            <a:r>
              <a:rPr lang="en-US" dirty="0" smtClean="0"/>
              <a:t>1 sports drink + water</a:t>
            </a:r>
          </a:p>
          <a:p>
            <a:pPr lvl="1"/>
            <a:r>
              <a:rPr lang="en-US" dirty="0" smtClean="0"/>
              <a:t>Gatorade</a:t>
            </a:r>
            <a:endParaRPr lang="en-US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Independent: </a:t>
            </a:r>
            <a:r>
              <a:rPr lang="en-US" dirty="0" smtClean="0">
                <a:solidFill>
                  <a:schemeClr val="accent1"/>
                </a:solidFill>
              </a:rPr>
              <a:t>the different drink each runner consumes.</a:t>
            </a:r>
          </a:p>
          <a:p>
            <a:r>
              <a:rPr lang="en-US" dirty="0" smtClean="0"/>
              <a:t>Dependent: </a:t>
            </a:r>
            <a:r>
              <a:rPr lang="en-US" dirty="0" smtClean="0">
                <a:solidFill>
                  <a:schemeClr val="accent1"/>
                </a:solidFill>
              </a:rPr>
              <a:t>what happens to the runners when </a:t>
            </a:r>
            <a:r>
              <a:rPr lang="en-US" dirty="0" smtClean="0">
                <a:solidFill>
                  <a:schemeClr val="accent1"/>
                </a:solidFill>
              </a:rPr>
              <a:t>they </a:t>
            </a:r>
            <a:r>
              <a:rPr lang="en-US" dirty="0" smtClean="0">
                <a:solidFill>
                  <a:schemeClr val="accent1"/>
                </a:solidFill>
              </a:rPr>
              <a:t>consume the drink.</a:t>
            </a:r>
          </a:p>
          <a:p>
            <a:r>
              <a:rPr lang="en-US" dirty="0" smtClean="0"/>
              <a:t>Controlled: </a:t>
            </a:r>
            <a:r>
              <a:rPr lang="en-US" dirty="0" smtClean="0">
                <a:solidFill>
                  <a:schemeClr val="accent1"/>
                </a:solidFill>
              </a:rPr>
              <a:t>how much each runner gets to drink and how far each runner runs.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/>
            <a:r>
              <a:rPr lang="en-US" sz="3200" dirty="0" smtClean="0"/>
              <a:t>Time </a:t>
            </a:r>
            <a:r>
              <a:rPr lang="en-US" sz="3200" dirty="0" smtClean="0"/>
              <a:t>your subjects when the run from basketball ½ court line to basketball baseline, then full court and back (this is their “before” time).</a:t>
            </a:r>
          </a:p>
          <a:p>
            <a:pPr marL="578358" indent="-514350"/>
            <a:r>
              <a:rPr lang="en-US" sz="3200" dirty="0" smtClean="0"/>
              <a:t>After they run, have each one of them drink one of the same energy drinks (don’t forget to record data!).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198</TotalTime>
  <Words>614</Words>
  <Application>Microsoft Office PowerPoint</Application>
  <PresentationFormat>On-screen Show (4:3)</PresentationFormat>
  <Paragraphs>86</Paragraphs>
  <Slides>19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Verve</vt:lpstr>
      <vt:lpstr>Drink Up!</vt:lpstr>
      <vt:lpstr>Introduction</vt:lpstr>
      <vt:lpstr>Problem</vt:lpstr>
      <vt:lpstr>Background Info.</vt:lpstr>
      <vt:lpstr>Background Info. Cont.</vt:lpstr>
      <vt:lpstr>Hypothesis</vt:lpstr>
      <vt:lpstr>Materials</vt:lpstr>
      <vt:lpstr>Variables</vt:lpstr>
      <vt:lpstr>Procedure</vt:lpstr>
      <vt:lpstr>Procedure cont.</vt:lpstr>
      <vt:lpstr>Procedure cont.</vt:lpstr>
      <vt:lpstr>Results…Boys</vt:lpstr>
      <vt:lpstr>Results…Girls</vt:lpstr>
      <vt:lpstr>Conclusion</vt:lpstr>
      <vt:lpstr>Works Cited</vt:lpstr>
      <vt:lpstr>Works Cited cont.</vt:lpstr>
      <vt:lpstr>Works Cited cont.</vt:lpstr>
      <vt:lpstr>Slide 18</vt:lpstr>
      <vt:lpstr>Thanks!!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Drink Up!</dc:title>
  <dc:creator>Kasady Smith</dc:creator>
  <cp:lastModifiedBy>Kasady Smith</cp:lastModifiedBy>
  <cp:revision>19</cp:revision>
  <dcterms:created xsi:type="dcterms:W3CDTF">2011-02-23T22:22:14Z</dcterms:created>
  <dcterms:modified xsi:type="dcterms:W3CDTF">2011-03-01T23:03:10Z</dcterms:modified>
</cp:coreProperties>
</file>